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4" d="100"/>
          <a:sy n="34" d="100"/>
        </p:scale>
        <p:origin x="27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tm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tm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ZA"/>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0400"/>
          </a:xfrm>
          <a:prstGeom prst="rect">
            <a:avLst/>
          </a:prstGeom>
        </p:spPr>
        <p:txBody>
          <a:bodyPr lIns="0" tIns="0" rIns="0" bIns="0" rtlCol="0" anchor="t">
            <a:spAutoFit/>
          </a:bodyPr>
          <a:lstStyle/>
          <a:p>
            <a:pPr algn="ctr">
              <a:lnSpc>
                <a:spcPts val="11059"/>
              </a:lnSpc>
            </a:pPr>
            <a:r>
              <a:rPr lang="en-US" sz="9600" spc="-105" dirty="0">
                <a:solidFill>
                  <a:srgbClr val="FFFFFF"/>
                </a:solidFill>
                <a:latin typeface="Graphik Regular" panose="020B0503030202060203" pitchFamily="34" charset="0"/>
              </a:rPr>
              <a:t>Social Buzz – 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5853B4D0-AA7F-173E-3675-3E9C6524F24E}"/>
              </a:ext>
            </a:extLst>
          </p:cNvPr>
          <p:cNvSpPr txBox="1"/>
          <p:nvPr/>
        </p:nvSpPr>
        <p:spPr>
          <a:xfrm>
            <a:off x="10475052" y="266700"/>
            <a:ext cx="7485916" cy="10064294"/>
          </a:xfrm>
          <a:prstGeom prst="rect">
            <a:avLst/>
          </a:prstGeom>
          <a:noFill/>
        </p:spPr>
        <p:txBody>
          <a:bodyPr wrap="square" rtlCol="0">
            <a:spAutoFit/>
          </a:bodyPr>
          <a:lstStyle/>
          <a:p>
            <a:r>
              <a:rPr lang="en-ZA" sz="3600" dirty="0"/>
              <a:t>1. The first insight depicts the reactions and their scores. This shows the most engagements on Social Buzz were from the animal category. Social Buzz should probably focus one ensuring to provide more content on this category to increase maximise engagements.</a:t>
            </a:r>
          </a:p>
          <a:p>
            <a:endParaRPr lang="en-ZA" sz="3600" dirty="0"/>
          </a:p>
          <a:p>
            <a:r>
              <a:rPr lang="en-ZA" sz="3600" dirty="0"/>
              <a:t>2. Photos have the highest score percentage than the other content categories. </a:t>
            </a:r>
          </a:p>
          <a:p>
            <a:endParaRPr lang="en-ZA" sz="3600" dirty="0"/>
          </a:p>
          <a:p>
            <a:r>
              <a:rPr lang="en-ZA" sz="3600" dirty="0"/>
              <a:t>3. April was the month that scored the highest in terms of engagements on Social Buzz for all the years that were provided on the </a:t>
            </a:r>
            <a:r>
              <a:rPr lang="en-ZA" sz="3600"/>
              <a:t>data given.</a:t>
            </a:r>
            <a:endParaRPr lang="en-ZA" sz="3600" dirty="0"/>
          </a:p>
          <a:p>
            <a:endParaRPr lang="en-ZA" sz="3600" dirty="0"/>
          </a:p>
          <a:p>
            <a:endParaRPr lang="en-ZA" sz="3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ZA"/>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ZA"/>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ZA"/>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ZA"/>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r>
              <a:rPr lang="en-ZA" sz="3200" dirty="0"/>
              <a:t> We at Accenture are undergoing a data analysis process to find important insights on how to grow Social Buzz as a company and make it outgrow its competition.</a:t>
            </a:r>
          </a:p>
          <a:p>
            <a:endParaRPr lang="en-ZA" sz="3200" dirty="0"/>
          </a:p>
          <a:p>
            <a:r>
              <a:rPr lang="en-ZA" sz="3200" dirty="0"/>
              <a:t>We with the data we have will determine whether Social Buzz is ready to make an IPO, determine its top 5 content categories and see what other insights about the company we can get from the data we have been given.</a:t>
            </a:r>
          </a:p>
          <a:p>
            <a:endParaRPr lang="en-ZA" sz="32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426721" y="1909668"/>
            <a:ext cx="3562356" cy="6467663"/>
          </a:xfrm>
          <a:prstGeom prst="rect">
            <a:avLst/>
          </a:prstGeom>
        </p:spPr>
      </p:pic>
      <p:sp>
        <p:nvSpPr>
          <p:cNvPr id="33" name="TextBox 33"/>
          <p:cNvSpPr txBox="1"/>
          <p:nvPr/>
        </p:nvSpPr>
        <p:spPr>
          <a:xfrm>
            <a:off x="-33088" y="4087306"/>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ZA"/>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ZA"/>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93203294-2C08-BEFE-78CB-8352612DF9E7}"/>
              </a:ext>
            </a:extLst>
          </p:cNvPr>
          <p:cNvSpPr txBox="1"/>
          <p:nvPr/>
        </p:nvSpPr>
        <p:spPr>
          <a:xfrm>
            <a:off x="2155422" y="4961740"/>
            <a:ext cx="7471632" cy="5016758"/>
          </a:xfrm>
          <a:prstGeom prst="rect">
            <a:avLst/>
          </a:prstGeom>
          <a:noFill/>
        </p:spPr>
        <p:txBody>
          <a:bodyPr wrap="square" rtlCol="0">
            <a:spAutoFit/>
          </a:bodyPr>
          <a:lstStyle/>
          <a:p>
            <a:r>
              <a:rPr lang="en-ZA" sz="4000" dirty="0"/>
              <a:t>Lack of data synergies</a:t>
            </a:r>
          </a:p>
          <a:p>
            <a:endParaRPr lang="en-ZA" sz="4000" dirty="0"/>
          </a:p>
          <a:p>
            <a:r>
              <a:rPr lang="en-ZA" sz="4000" dirty="0"/>
              <a:t>Overload of current and new data being captured daily that needs to be cleaned and analysed for insights</a:t>
            </a:r>
          </a:p>
          <a:p>
            <a:endParaRPr lang="en-ZA" sz="4000" dirty="0"/>
          </a:p>
          <a:p>
            <a:r>
              <a:rPr lang="en-ZA" sz="4000" dirty="0"/>
              <a:t>Non-existing/old data 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ZA"/>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ZA"/>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ZA"/>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ZA"/>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ZA"/>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ZA"/>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9F5D76D2-285A-F1BD-201D-1D2CD4EEAFC9}"/>
              </a:ext>
            </a:extLst>
          </p:cNvPr>
          <p:cNvSpPr txBox="1"/>
          <p:nvPr/>
        </p:nvSpPr>
        <p:spPr>
          <a:xfrm>
            <a:off x="13910934" y="1050857"/>
            <a:ext cx="4377066" cy="8094524"/>
          </a:xfrm>
          <a:prstGeom prst="rect">
            <a:avLst/>
          </a:prstGeom>
          <a:noFill/>
        </p:spPr>
        <p:txBody>
          <a:bodyPr wrap="square" rtlCol="0">
            <a:spAutoFit/>
          </a:bodyPr>
          <a:lstStyle/>
          <a:p>
            <a:r>
              <a:rPr lang="en-ZA" sz="4000" b="1" dirty="0"/>
              <a:t>Chief Technical Architect</a:t>
            </a:r>
          </a:p>
          <a:p>
            <a:endParaRPr lang="en-ZA" sz="4000" dirty="0"/>
          </a:p>
          <a:p>
            <a:endParaRPr lang="en-ZA" sz="4000" b="1" dirty="0"/>
          </a:p>
          <a:p>
            <a:endParaRPr lang="en-ZA" sz="4000" b="1" dirty="0"/>
          </a:p>
          <a:p>
            <a:endParaRPr lang="en-ZA" sz="4000" b="1" dirty="0"/>
          </a:p>
          <a:p>
            <a:r>
              <a:rPr lang="en-ZA" sz="4000" b="1" dirty="0"/>
              <a:t>Data Scientist</a:t>
            </a:r>
          </a:p>
          <a:p>
            <a:endParaRPr lang="en-ZA" sz="4000" b="1" dirty="0"/>
          </a:p>
          <a:p>
            <a:endParaRPr lang="en-ZA" sz="4000" b="1" dirty="0"/>
          </a:p>
          <a:p>
            <a:endParaRPr lang="en-ZA" sz="4000" b="1" dirty="0"/>
          </a:p>
          <a:p>
            <a:endParaRPr lang="en-ZA" sz="4000" b="1" dirty="0"/>
          </a:p>
          <a:p>
            <a:r>
              <a:rPr lang="en-ZA" sz="4000" b="1" dirty="0"/>
              <a:t>Data Analyst</a:t>
            </a:r>
          </a:p>
          <a:p>
            <a:endParaRPr lang="en-ZA" sz="40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ZA"/>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ZA"/>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ZA"/>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ZA"/>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ZA"/>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56BA9AB8-FC1B-DD16-61FC-28792F99043F}"/>
              </a:ext>
            </a:extLst>
          </p:cNvPr>
          <p:cNvSpPr txBox="1"/>
          <p:nvPr/>
        </p:nvSpPr>
        <p:spPr>
          <a:xfrm>
            <a:off x="3860431" y="1284816"/>
            <a:ext cx="10462222" cy="1200329"/>
          </a:xfrm>
          <a:prstGeom prst="rect">
            <a:avLst/>
          </a:prstGeom>
          <a:noFill/>
        </p:spPr>
        <p:txBody>
          <a:bodyPr wrap="square" rtlCol="0">
            <a:spAutoFit/>
          </a:bodyPr>
          <a:lstStyle/>
          <a:p>
            <a:r>
              <a:rPr lang="en-ZA" sz="3600" dirty="0"/>
              <a:t>Looked ay Data, Company Hierarchy and Entity Relationships within the Data provided</a:t>
            </a:r>
          </a:p>
        </p:txBody>
      </p:sp>
      <p:sp>
        <p:nvSpPr>
          <p:cNvPr id="40" name="TextBox 39">
            <a:extLst>
              <a:ext uri="{FF2B5EF4-FFF2-40B4-BE49-F238E27FC236}">
                <a16:creationId xmlns:a16="http://schemas.microsoft.com/office/drawing/2014/main" id="{E7F26A34-1B7B-AA0A-EF45-9A4954E500D4}"/>
              </a:ext>
            </a:extLst>
          </p:cNvPr>
          <p:cNvSpPr txBox="1"/>
          <p:nvPr/>
        </p:nvSpPr>
        <p:spPr>
          <a:xfrm>
            <a:off x="5613717" y="2809140"/>
            <a:ext cx="12445683" cy="646331"/>
          </a:xfrm>
          <a:prstGeom prst="rect">
            <a:avLst/>
          </a:prstGeom>
          <a:noFill/>
        </p:spPr>
        <p:txBody>
          <a:bodyPr wrap="square" rtlCol="0">
            <a:spAutoFit/>
          </a:bodyPr>
          <a:lstStyle/>
          <a:p>
            <a:r>
              <a:rPr lang="en-ZA" sz="3600" dirty="0"/>
              <a:t>Data wrangling and cleaning stage </a:t>
            </a:r>
          </a:p>
        </p:txBody>
      </p:sp>
      <p:sp>
        <p:nvSpPr>
          <p:cNvPr id="42" name="TextBox 41">
            <a:extLst>
              <a:ext uri="{FF2B5EF4-FFF2-40B4-BE49-F238E27FC236}">
                <a16:creationId xmlns:a16="http://schemas.microsoft.com/office/drawing/2014/main" id="{D78893EB-A8BC-5486-49D8-543C605BB60C}"/>
              </a:ext>
            </a:extLst>
          </p:cNvPr>
          <p:cNvSpPr txBox="1"/>
          <p:nvPr/>
        </p:nvSpPr>
        <p:spPr>
          <a:xfrm>
            <a:off x="7626237" y="4285379"/>
            <a:ext cx="10433163" cy="1200329"/>
          </a:xfrm>
          <a:prstGeom prst="rect">
            <a:avLst/>
          </a:prstGeom>
          <a:noFill/>
        </p:spPr>
        <p:txBody>
          <a:bodyPr wrap="square" rtlCol="0">
            <a:spAutoFit/>
          </a:bodyPr>
          <a:lstStyle/>
          <a:p>
            <a:r>
              <a:rPr lang="en-ZA" sz="3600" dirty="0"/>
              <a:t>Data modelling and merging, creating synergies and removing duplicates</a:t>
            </a:r>
          </a:p>
        </p:txBody>
      </p:sp>
      <p:sp>
        <p:nvSpPr>
          <p:cNvPr id="43" name="TextBox 42">
            <a:extLst>
              <a:ext uri="{FF2B5EF4-FFF2-40B4-BE49-F238E27FC236}">
                <a16:creationId xmlns:a16="http://schemas.microsoft.com/office/drawing/2014/main" id="{5BA6098F-285C-85C3-51C1-D82B5B052C69}"/>
              </a:ext>
            </a:extLst>
          </p:cNvPr>
          <p:cNvSpPr txBox="1"/>
          <p:nvPr/>
        </p:nvSpPr>
        <p:spPr>
          <a:xfrm>
            <a:off x="9423367" y="5897467"/>
            <a:ext cx="8864633" cy="646331"/>
          </a:xfrm>
          <a:prstGeom prst="rect">
            <a:avLst/>
          </a:prstGeom>
          <a:noFill/>
        </p:spPr>
        <p:txBody>
          <a:bodyPr wrap="square" rtlCol="0">
            <a:spAutoFit/>
          </a:bodyPr>
          <a:lstStyle/>
          <a:p>
            <a:r>
              <a:rPr lang="en-ZA" sz="3600" dirty="0"/>
              <a:t>We analysed the data and provided insights</a:t>
            </a:r>
          </a:p>
        </p:txBody>
      </p:sp>
      <p:sp>
        <p:nvSpPr>
          <p:cNvPr id="44" name="TextBox 43">
            <a:extLst>
              <a:ext uri="{FF2B5EF4-FFF2-40B4-BE49-F238E27FC236}">
                <a16:creationId xmlns:a16="http://schemas.microsoft.com/office/drawing/2014/main" id="{50A9100F-0663-C8DA-78A5-8025665F0967}"/>
              </a:ext>
            </a:extLst>
          </p:cNvPr>
          <p:cNvSpPr txBox="1"/>
          <p:nvPr/>
        </p:nvSpPr>
        <p:spPr>
          <a:xfrm>
            <a:off x="11071737" y="7507223"/>
            <a:ext cx="7216263" cy="646331"/>
          </a:xfrm>
          <a:prstGeom prst="rect">
            <a:avLst/>
          </a:prstGeom>
          <a:noFill/>
        </p:spPr>
        <p:txBody>
          <a:bodyPr wrap="square" rtlCol="0">
            <a:spAutoFit/>
          </a:bodyPr>
          <a:lstStyle/>
          <a:p>
            <a:r>
              <a:rPr lang="en-ZA" sz="3600" dirty="0"/>
              <a:t>Recommendations for Social Buzz</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pic>
        <p:nvPicPr>
          <p:cNvPr id="16" name="Picture 15" descr="A graph of blue and white bars&#10;&#10;Description automatically generated">
            <a:extLst>
              <a:ext uri="{FF2B5EF4-FFF2-40B4-BE49-F238E27FC236}">
                <a16:creationId xmlns:a16="http://schemas.microsoft.com/office/drawing/2014/main" id="{4B385EB6-35B8-5875-9E16-D73EE6169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92022"/>
            <a:ext cx="17145000" cy="77758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ZA"/>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ZA"/>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ZA"/>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pie chart with numbers and a graph&#10;&#10;Description automatically generated">
            <a:extLst>
              <a:ext uri="{FF2B5EF4-FFF2-40B4-BE49-F238E27FC236}">
                <a16:creationId xmlns:a16="http://schemas.microsoft.com/office/drawing/2014/main" id="{27C8782E-F42E-41B4-69D1-B52FA39E29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9536" y="1370795"/>
            <a:ext cx="14427863" cy="8120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ZA"/>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ZA"/>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ZA"/>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descr="A graph with a blue rectangle&#10;&#10;Description automatically generated">
            <a:extLst>
              <a:ext uri="{FF2B5EF4-FFF2-40B4-BE49-F238E27FC236}">
                <a16:creationId xmlns:a16="http://schemas.microsoft.com/office/drawing/2014/main" id="{B55A4819-3487-00F3-9C0D-652126BED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1085" y="1231450"/>
            <a:ext cx="14798715" cy="7996577"/>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720</TotalTime>
  <Words>292</Words>
  <Application>Microsoft Office PowerPoint</Application>
  <PresentationFormat>Custom</PresentationFormat>
  <Paragraphs>72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Graphik Regular</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simphiwe kunene</cp:lastModifiedBy>
  <cp:revision>13</cp:revision>
  <dcterms:created xsi:type="dcterms:W3CDTF">2006-08-16T00:00:00Z</dcterms:created>
  <dcterms:modified xsi:type="dcterms:W3CDTF">2024-02-02T09:30:42Z</dcterms:modified>
  <dc:identifier>DAEhDyfaYKE</dc:identifier>
</cp:coreProperties>
</file>